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2" r:id="rId3"/>
    <p:sldId id="257" r:id="rId4"/>
    <p:sldId id="263" r:id="rId5"/>
    <p:sldId id="264" r:id="rId6"/>
    <p:sldId id="265" r:id="rId7"/>
    <p:sldId id="266" r:id="rId8"/>
    <p:sldId id="267" r:id="rId9"/>
    <p:sldId id="270" r:id="rId10"/>
    <p:sldId id="269" r:id="rId11"/>
    <p:sldId id="271" r:id="rId12"/>
    <p:sldId id="268" r:id="rId13"/>
    <p:sldId id="281" r:id="rId14"/>
    <p:sldId id="306" r:id="rId15"/>
    <p:sldId id="282" r:id="rId16"/>
    <p:sldId id="284" r:id="rId17"/>
    <p:sldId id="283" r:id="rId18"/>
    <p:sldId id="285" r:id="rId19"/>
    <p:sldId id="286" r:id="rId20"/>
    <p:sldId id="287" r:id="rId21"/>
    <p:sldId id="288" r:id="rId22"/>
    <p:sldId id="289" r:id="rId23"/>
    <p:sldId id="307" r:id="rId24"/>
    <p:sldId id="308" r:id="rId25"/>
    <p:sldId id="30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304" r:id="rId34"/>
    <p:sldId id="305" r:id="rId35"/>
    <p:sldId id="298" r:id="rId36"/>
    <p:sldId id="317" r:id="rId37"/>
    <p:sldId id="319" r:id="rId38"/>
    <p:sldId id="316" r:id="rId39"/>
    <p:sldId id="320" r:id="rId40"/>
    <p:sldId id="318" r:id="rId41"/>
    <p:sldId id="310" r:id="rId42"/>
    <p:sldId id="311" r:id="rId43"/>
    <p:sldId id="312" r:id="rId44"/>
    <p:sldId id="313" r:id="rId45"/>
    <p:sldId id="302" r:id="rId46"/>
    <p:sldId id="314" r:id="rId47"/>
    <p:sldId id="303" r:id="rId48"/>
    <p:sldId id="315" r:id="rId49"/>
    <p:sldId id="301" r:id="rId50"/>
    <p:sldId id="299" r:id="rId51"/>
    <p:sldId id="30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74"/>
  </p:normalViewPr>
  <p:slideViewPr>
    <p:cSldViewPr snapToGrid="0" snapToObjects="1" showGuides="1">
      <p:cViewPr varScale="1">
        <p:scale>
          <a:sx n="110" d="100"/>
          <a:sy n="110" d="100"/>
        </p:scale>
        <p:origin x="192" y="10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01/09/2018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 local, lancer un notebook Jupyter</a:t>
            </a:r>
          </a:p>
          <a:p>
            <a:r>
              <a:rPr lang="en-US"/>
              <a:t>Illustrer creer un notebook, en python, en R, </a:t>
            </a:r>
          </a:p>
          <a:p>
            <a:r>
              <a:rPr lang="en-US"/>
              <a:t>Nouveau terminal</a:t>
            </a:r>
          </a:p>
          <a:p>
            <a:r>
              <a:rPr lang="en-US"/>
              <a:t>Cellule mardown, python</a:t>
            </a:r>
          </a:p>
          <a:p>
            <a:r>
              <a:rPr lang="en-US"/>
              <a:t>Simple example</a:t>
            </a:r>
          </a:p>
          <a:p>
            <a:r>
              <a:rPr lang="en-US"/>
              <a:t>Jupyter hub Dispo sur EMR?? Service Hadoop managé aws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6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01/09/2018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python/" TargetMode="External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acy.io/" TargetMode="External"/><Relationship Id="rId4" Type="http://schemas.openxmlformats.org/officeDocument/2006/relationships/hyperlink" Target="https://bokeh.pydata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upyter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ublimetex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atom.io/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witter.com/racoconn/status/967388102191755264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iki/Duck_typin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8E3791-2C0C-2B4C-A73D-7D7DF588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52" y="365125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Installer Anaconda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945A5A-2624-D348-9240-6F037F50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Distribution Anaconda et package manager </a:t>
            </a:r>
            <a:r>
              <a:rPr lang="en-US" b="1">
                <a:latin typeface="Courier" pitchFamily="2" charset="0"/>
              </a:rPr>
              <a:t>conda</a:t>
            </a:r>
          </a:p>
          <a:p>
            <a:pPr lvl="1"/>
            <a:r>
              <a:rPr lang="en-US"/>
              <a:t>Jupyter notebooks et ipython</a:t>
            </a:r>
          </a:p>
          <a:p>
            <a:pPr lvl="1"/>
            <a:r>
              <a:rPr lang="en-US"/>
              <a:t>Dataframe : </a:t>
            </a:r>
            <a:r>
              <a:rPr lang="en-US" b="1">
                <a:hlinkClick r:id="rId2"/>
              </a:rPr>
              <a:t>pandas</a:t>
            </a:r>
            <a:r>
              <a:rPr lang="en-US"/>
              <a:t>, dask</a:t>
            </a:r>
          </a:p>
          <a:p>
            <a:pPr lvl="1"/>
            <a:r>
              <a:rPr lang="en-US"/>
              <a:t>Dataviz : </a:t>
            </a:r>
            <a:r>
              <a:rPr lang="en-US" b="1"/>
              <a:t>matplotlib</a:t>
            </a:r>
            <a:r>
              <a:rPr lang="en-US"/>
              <a:t>, </a:t>
            </a:r>
            <a:r>
              <a:rPr lang="en-US">
                <a:hlinkClick r:id="rId3"/>
              </a:rPr>
              <a:t>plot.ly</a:t>
            </a:r>
            <a:r>
              <a:rPr lang="en-US"/>
              <a:t>, </a:t>
            </a:r>
            <a:r>
              <a:rPr lang="en-US">
                <a:hlinkClick r:id="rId4"/>
              </a:rPr>
              <a:t>bokeh</a:t>
            </a:r>
            <a:endParaRPr lang="en-US"/>
          </a:p>
          <a:p>
            <a:pPr lvl="1"/>
            <a:r>
              <a:rPr lang="en-US"/>
              <a:t>Texte : Gensim, NLTK, </a:t>
            </a:r>
            <a:r>
              <a:rPr lang="en-US" b="1">
                <a:hlinkClick r:id="rId5"/>
              </a:rPr>
              <a:t>Spacy.io</a:t>
            </a:r>
            <a:endParaRPr lang="en-US" b="1"/>
          </a:p>
          <a:p>
            <a:pPr lvl="1"/>
            <a:r>
              <a:rPr lang="en-US"/>
              <a:t>Statistiques : </a:t>
            </a:r>
            <a:r>
              <a:rPr lang="en-US" b="1"/>
              <a:t>numpy</a:t>
            </a:r>
            <a:r>
              <a:rPr lang="en-US"/>
              <a:t>, scipy, statsmodel, </a:t>
            </a:r>
          </a:p>
          <a:p>
            <a:pPr lvl="1"/>
            <a:endParaRPr lang="en-US" b="1"/>
          </a:p>
          <a:p>
            <a:r>
              <a:rPr lang="en-US"/>
              <a:t>Ou utiliser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2D928E7-DC5D-DC48-9AC8-0952ADD2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20E9D3-C96D-C848-BC6B-491B474B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E612AC-FEB6-1842-A4F6-DCC9539492D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03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36E5-9E3C-E349-BAB0-67E9A5B8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Install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1883-AF8C-9842-9AC2-0D5645A9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https://www.anaconda.com/download/</a:t>
            </a:r>
            <a:endParaRPr lang="fr-FR"/>
          </a:p>
          <a:p>
            <a:r>
              <a:rPr lang="fr-FR"/>
              <a:t>Pour windows, linux ou macosx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73881-64AE-5646-8A8B-D53463E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240"/>
            <a:ext cx="12153900" cy="3886200"/>
          </a:xfrm>
          <a:prstGeom prst="rect">
            <a:avLst/>
          </a:prstGeom>
        </p:spPr>
      </p:pic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007EF6C0-429E-8446-89AA-713EF6654E1E}"/>
              </a:ext>
            </a:extLst>
          </p:cNvPr>
          <p:cNvSpPr/>
          <p:nvPr/>
        </p:nvSpPr>
        <p:spPr>
          <a:xfrm>
            <a:off x="7469109" y="3213980"/>
            <a:ext cx="3648546" cy="2679826"/>
          </a:xfrm>
          <a:prstGeom prst="noSmoking">
            <a:avLst/>
          </a:prstGeom>
          <a:solidFill>
            <a:srgbClr val="000000">
              <a:alpha val="20000"/>
            </a:srgbClr>
          </a:solidFill>
          <a:ln>
            <a:solidFill>
              <a:srgbClr val="2F528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28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85DF-BAAB-1948-8A9E-A17E0124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Verifier l’installation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B8C4-E4CE-9347-8F6D-2B62AF510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7435" y="1744642"/>
            <a:ext cx="5944565" cy="4351338"/>
          </a:xfrm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ipython –version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jupyter notebook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D0CD-D59B-9E46-89B9-61F1F2B5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4642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01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E4DBD0-BFEB-4C4A-93D7-784C70E8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636" y="854612"/>
            <a:ext cx="4869827" cy="279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D527E-1435-084F-8EB1-DF8C4405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8" y="-158078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Jupyter - iPython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1BDC-7985-084E-940E-763DD8B2F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396608"/>
            <a:ext cx="5668108" cy="6324868"/>
          </a:xfrm>
        </p:spPr>
        <p:txBody>
          <a:bodyPr>
            <a:normAutofit lnSpcReduction="10000"/>
          </a:bodyPr>
          <a:lstStyle/>
          <a:p>
            <a:r>
              <a:rPr lang="en-US">
                <a:hlinkClick r:id="rId4"/>
              </a:rPr>
              <a:t>http://jupyter.org/</a:t>
            </a:r>
            <a:r>
              <a:rPr lang="en-US"/>
              <a:t> </a:t>
            </a:r>
          </a:p>
          <a:p>
            <a:r>
              <a:rPr lang="en-US"/>
              <a:t>Executer du code dans le navigateur</a:t>
            </a:r>
          </a:p>
          <a:p>
            <a:r>
              <a:rPr lang="en-US"/>
              <a:t>Multilingue</a:t>
            </a:r>
          </a:p>
          <a:p>
            <a:r>
              <a:rPr lang="en-US"/>
              <a:t>Local ou cloud</a:t>
            </a:r>
          </a:p>
          <a:p>
            <a:pPr lvl="1"/>
            <a:r>
              <a:rPr lang="en-US">
                <a:latin typeface="Courier" pitchFamily="2" charset="0"/>
              </a:rPr>
              <a:t>$ Jupyter notebook</a:t>
            </a:r>
          </a:p>
          <a:p>
            <a:pPr lvl="1"/>
            <a:r>
              <a:rPr lang="en-US"/>
              <a:t>AWS Sagemaker, Google datalab, Kaggle kernels</a:t>
            </a:r>
          </a:p>
          <a:p>
            <a:r>
              <a:rPr lang="en-US"/>
              <a:t>A base de cellules</a:t>
            </a:r>
          </a:p>
          <a:p>
            <a:pPr lvl="1"/>
            <a:r>
              <a:rPr lang="en-US"/>
              <a:t>Documentation: markdown et latex</a:t>
            </a:r>
          </a:p>
          <a:p>
            <a:pPr lvl="1"/>
            <a:r>
              <a:rPr lang="en-US"/>
              <a:t>Kernels: Python, R, Julia, Scala, …</a:t>
            </a:r>
          </a:p>
          <a:p>
            <a:pPr lvl="1"/>
            <a:r>
              <a:rPr lang="en-US"/>
              <a:t>Shell terminal</a:t>
            </a:r>
          </a:p>
          <a:p>
            <a:r>
              <a:rPr lang="en-US"/>
              <a:t>Calcul et visualisation</a:t>
            </a:r>
          </a:p>
          <a:p>
            <a:r>
              <a:rPr lang="en-US"/>
              <a:t>Partage et reproductabilité</a:t>
            </a:r>
          </a:p>
          <a:p>
            <a:r>
              <a:rPr lang="en-US"/>
              <a:t>Le code est séquentiel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50F6-0F08-B540-8CB3-5EF3D9B4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8358-FC24-AD4F-8C6E-190997F8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225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Demo jupyter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8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5C10-F744-294A-9B62-5FACCC97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Ecrire du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B675-6B32-614C-99AF-F4082DD4C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79" y="5778170"/>
            <a:ext cx="5748950" cy="742800"/>
          </a:xfrm>
        </p:spPr>
        <p:txBody>
          <a:bodyPr/>
          <a:lstStyle/>
          <a:p>
            <a:pPr marL="0" indent="0">
              <a:buNone/>
            </a:pPr>
            <a:r>
              <a:rPr lang="fr-FR">
                <a:hlinkClick r:id="rId2"/>
              </a:rPr>
              <a:t>https://www.sublimetext.com/</a:t>
            </a:r>
            <a:endParaRPr lang="fr-FR"/>
          </a:p>
          <a:p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D3C1EB-16EE-194C-856F-A1D379A03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4979" y="1071563"/>
            <a:ext cx="5269871" cy="263493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E30DE-4E20-3C45-8399-656D1C9A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51" y="4210644"/>
            <a:ext cx="5770201" cy="1308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7941F9-A808-1B4F-9FE5-099095E35EA4}"/>
              </a:ext>
            </a:extLst>
          </p:cNvPr>
          <p:cNvSpPr/>
          <p:nvPr/>
        </p:nvSpPr>
        <p:spPr>
          <a:xfrm>
            <a:off x="1680541" y="3305271"/>
            <a:ext cx="3238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hlinkClick r:id="rId5"/>
              </a:rPr>
              <a:t>https://atom.io/</a:t>
            </a:r>
            <a:endParaRPr lang="fr-FR" sz="3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28912-E93F-CD44-B9F4-E882DBA88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041" y="2933826"/>
            <a:ext cx="3587144" cy="3587144"/>
          </a:xfrm>
          <a:prstGeom prst="rect">
            <a:avLst/>
          </a:prstGeom>
        </p:spPr>
      </p:pic>
      <p:sp>
        <p:nvSpPr>
          <p:cNvPr id="15" name="Oval Callout 14">
            <a:extLst>
              <a:ext uri="{FF2B5EF4-FFF2-40B4-BE49-F238E27FC236}">
                <a16:creationId xmlns:a16="http://schemas.microsoft.com/office/drawing/2014/main" id="{CDD7F725-C940-B64E-B873-8F3374D22F85}"/>
              </a:ext>
            </a:extLst>
          </p:cNvPr>
          <p:cNvSpPr/>
          <p:nvPr/>
        </p:nvSpPr>
        <p:spPr>
          <a:xfrm>
            <a:off x="6423950" y="763929"/>
            <a:ext cx="4363655" cy="2308793"/>
          </a:xfrm>
          <a:prstGeom prst="wedgeEllipseCallout">
            <a:avLst>
              <a:gd name="adj1" fmla="val 25851"/>
              <a:gd name="adj2" fmla="val 67012"/>
            </a:avLst>
          </a:prstGeom>
          <a:solidFill>
            <a:schemeClr val="bg2"/>
          </a:solidFill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>
                <a:solidFill>
                  <a:srgbClr val="002060"/>
                </a:solidFill>
              </a:rPr>
              <a:t>Les bons outils font les bons ouvriers</a:t>
            </a:r>
          </a:p>
        </p:txBody>
      </p:sp>
    </p:spTree>
    <p:extLst>
      <p:ext uri="{BB962C8B-B14F-4D97-AF65-F5344CB8AC3E}">
        <p14:creationId xmlns:p14="http://schemas.microsoft.com/office/powerpoint/2010/main" val="3703448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Hello world,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r>
              <a:rPr lang="fr-FR">
                <a:cs typeface="Courier New" panose="02070309020205020404" pitchFamily="49" charset="0"/>
              </a:rPr>
              <a:t>Convention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= "V. Hugo"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z-Cyrl-AZ" sz="2400"/>
              <a:t>Это приятно</a:t>
            </a:r>
            <a:r>
              <a:rPr lang="fr-FR" sz="2400"/>
              <a:t>", "</a:t>
            </a:r>
            <a:r>
              <a:rPr lang="ar-AE" sz="2400"/>
              <a:t>تشرق الشمس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{}".format(prof))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243068" y="4090687"/>
            <a:ext cx="11806178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temperature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degrés".format(nom, temperature))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 "Hello world"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Passer un nom en tant que variable pour afficher 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243068" y="4090687"/>
            <a:ext cx="11806178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Afficher une phrase avec 2 variables de types differents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08914" y="136590"/>
            <a:ext cx="6009350" cy="1332356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6CD99A"/>
                </a:solidFill>
              </a:rPr>
              <a:t>Présentations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560" y="2294388"/>
            <a:ext cx="5080279" cy="323652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3200" dirty="0">
                <a:solidFill>
                  <a:srgbClr val="0D273B"/>
                </a:solidFill>
              </a:rPr>
              <a:t>Alexis Perrier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Scientist</a:t>
            </a:r>
          </a:p>
          <a:p>
            <a:r>
              <a:rPr lang="fr-FR" sz="2400" dirty="0">
                <a:solidFill>
                  <a:srgbClr val="0D273B"/>
                </a:solidFill>
              </a:rPr>
              <a:t>20 ans de software 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science depuis ~2014</a:t>
            </a:r>
          </a:p>
          <a:p>
            <a:r>
              <a:rPr lang="fr-FR" sz="2400" dirty="0">
                <a:solidFill>
                  <a:srgbClr val="0D273B"/>
                </a:solidFill>
                <a:hlinkClick r:id="rId2"/>
              </a:rPr>
              <a:t>Alexis.perrier@gmail.com</a:t>
            </a:r>
            <a:endParaRPr lang="fr-FR" sz="2400" dirty="0">
              <a:solidFill>
                <a:srgbClr val="0D273B"/>
              </a:solidFill>
            </a:endParaRPr>
          </a:p>
          <a:p>
            <a:r>
              <a:rPr lang="fr-FR" sz="2400" dirty="0">
                <a:solidFill>
                  <a:srgbClr val="0D273B"/>
                </a:solidFill>
              </a:rPr>
              <a:t>Twitter: @alexip </a:t>
            </a:r>
          </a:p>
          <a:p>
            <a:r>
              <a:rPr lang="fr-FR" sz="2400" dirty="0">
                <a:solidFill>
                  <a:srgbClr val="0D273B"/>
                </a:solidFill>
                <a:hlinkClick r:id="rId3"/>
              </a:rPr>
              <a:t>www.linkedin.com/in/alexisperrier</a:t>
            </a:r>
            <a:r>
              <a:rPr lang="fr-FR" sz="2400" dirty="0">
                <a:solidFill>
                  <a:srgbClr val="0D273B"/>
                </a:solidFill>
              </a:rPr>
              <a:t>  </a:t>
            </a:r>
          </a:p>
          <a:p>
            <a:endParaRPr lang="fr-FR" sz="2400" dirty="0">
              <a:solidFill>
                <a:srgbClr val="0D273B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C51460A-F5EF-E94F-BC49-63DABF18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Formation - AWS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4124DD-09E1-4D43-8194-2CBE52B2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FC0C3-9840-FE41-A89F-E446CF4D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34" y="3135467"/>
            <a:ext cx="1951842" cy="239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B4B56-0487-5F4E-9352-8402F17D1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318" y="3135467"/>
            <a:ext cx="1917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FA27-31F8-854B-B08E-518220B0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Boolean et logique conditionnelle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int(age_billel)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5" y="1548938"/>
            <a:ext cx="8316412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if (age_alexis ==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elif(age_alexis &lt;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print("On se moque du monde!!!")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=&gt; Il n'y a pas de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/>
              <a:t> ou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/>
              <a:t> en python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une série de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differents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D2FBC13-5212-B948-B9F6-F7E9031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7EA2-E3C5-DD41-BA6A-C6C14274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Stackoverflow: the real reason why google was invented!</a:t>
            </a:r>
            <a:br>
              <a:rPr lang="fr-FR"/>
            </a:b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5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48" y="4320250"/>
            <a:ext cx="8758152" cy="507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3CBE1-6AF7-6F40-A1A1-4EDA7AF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371187"/>
            <a:ext cx="3048000" cy="171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1" y="2012386"/>
            <a:ext cx="3289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19A3E-5193-EF45-82B2-3BDE2060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7" y="-17446"/>
            <a:ext cx="4826643" cy="681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377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415498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est la variable dans la boucle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=&gt; Afficher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apres la boucle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 et for loop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????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indexation et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important!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les fonctions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1709195" y="4068470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3737658" y="5578698"/>
            <a:ext cx="5995686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F461-0BA7-454E-A0B3-F1B6AAF0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But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B4A5-7C52-FC40-9AA1-186AF605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Parler le python pour jongler avec les données</a:t>
            </a:r>
          </a:p>
          <a:p>
            <a:r>
              <a:rPr lang="en-US"/>
              <a:t>Manipuler des données avec python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48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132144" y="128573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Immutable types vs mutable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Pattern: transformer une liste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elt in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267765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'haricots vert', 'brocoli', 'oignon', 'petits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une autre liste qui pour chaque légume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 le nombre de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Remplace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sz="2400">
                <a:cs typeface="Courier New" panose="02070309020205020404" pitchFamily="49" charset="0"/>
              </a:rPr>
              <a:t>' par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Mets en majuscule la premiere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Supprime les legumes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 de la liste initiale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BE95D-04D3-F241-BFB2-D2A069B9AE49}"/>
              </a:ext>
            </a:extLst>
          </p:cNvPr>
          <p:cNvSpPr/>
          <p:nvPr/>
        </p:nvSpPr>
        <p:spPr>
          <a:xfrm>
            <a:off x="289367" y="4714491"/>
            <a:ext cx="107065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compter toutes les voyelles en utilisant 2 boucles imbriquées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jeune = ['trap', '?']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vieux = ['disco', 'punk', 'ska', 'jazz', 'funk', 'rap', 'hip-hop', 'rock']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musique = jeune + vieux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6" y="3739844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ou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'.' ', '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7" y="1622385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Avec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join: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5" y="2130216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['tomates','salsifi', 'courgettes', 'concombres', 'haricots vert', 'brocolis', 'oignons']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faire pour afficher: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7" y="2776547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Split: pour tokenizer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024030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09E1-85CB-274C-8FCA-E5411BD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22D9-B36B-B142-A446-967B80F7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801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CA3D-C1F0-4043-B5B9-7237DC93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Think python</a:t>
            </a:r>
          </a:p>
          <a:p>
            <a:r>
              <a:rPr lang="fr-FR"/>
              <a:t>Python the hard way</a:t>
            </a:r>
          </a:p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/>
              <a:t>Datacamp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D0EE-75B8-A64F-B4C9-80A130784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0FDED-1C97-F847-9E7B-EA5F380DC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340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72C2-5749-5544-8530-E3AA304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03A9-6E3C-BF4D-AF65-D3CCFF9D8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Import this</a:t>
            </a:r>
          </a:p>
        </p:txBody>
      </p:sp>
    </p:spTree>
    <p:extLst>
      <p:ext uri="{BB962C8B-B14F-4D97-AF65-F5344CB8AC3E}">
        <p14:creationId xmlns:p14="http://schemas.microsoft.com/office/powerpoint/2010/main" val="154313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B1-3AEB-564D-91A6-3EE25CA3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EDD1-1AB4-6648-BF77-1507CF3E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7177" cy="4351338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J1</a:t>
            </a:r>
          </a:p>
          <a:p>
            <a:pPr lvl="1"/>
            <a:r>
              <a:rPr lang="fr-FR"/>
              <a:t>Python</a:t>
            </a:r>
          </a:p>
          <a:p>
            <a:pPr lvl="1"/>
            <a:r>
              <a:rPr lang="fr-FR"/>
              <a:t>Installation</a:t>
            </a:r>
          </a:p>
          <a:p>
            <a:pPr lvl="1"/>
            <a:r>
              <a:rPr lang="fr-FR"/>
              <a:t>Notebook jupyter et editeur</a:t>
            </a:r>
          </a:p>
          <a:p>
            <a:pPr lvl="1"/>
            <a:r>
              <a:rPr lang="fr-FR"/>
              <a:t>Variables et print</a:t>
            </a:r>
          </a:p>
          <a:p>
            <a:pPr lvl="1"/>
            <a:r>
              <a:rPr lang="fr-FR"/>
              <a:t>Listes </a:t>
            </a:r>
          </a:p>
          <a:p>
            <a:pPr lvl="1"/>
            <a:r>
              <a:rPr lang="fr-FR"/>
              <a:t>String et concatenation</a:t>
            </a:r>
          </a:p>
          <a:p>
            <a:r>
              <a:rPr lang="fr-FR"/>
              <a:t>J2</a:t>
            </a:r>
          </a:p>
          <a:p>
            <a:pPr lvl="1"/>
            <a:r>
              <a:rPr lang="fr-FR"/>
              <a:t>List comprehension</a:t>
            </a:r>
          </a:p>
          <a:p>
            <a:pPr lvl="1"/>
            <a:r>
              <a:rPr lang="fr-FR"/>
              <a:t>Fonctions et arguments</a:t>
            </a:r>
          </a:p>
          <a:p>
            <a:pPr lvl="1"/>
            <a:r>
              <a:rPr lang="fr-FR"/>
              <a:t>Dict</a:t>
            </a:r>
          </a:p>
          <a:p>
            <a:pPr lvl="1"/>
            <a:r>
              <a:rPr lang="fr-FR"/>
              <a:t>I/O fichiers</a:t>
            </a:r>
          </a:p>
          <a:p>
            <a:pPr lvl="1"/>
            <a:r>
              <a:rPr lang="fr-FR"/>
              <a:t>System: parcourir un repertoire</a:t>
            </a:r>
          </a:p>
          <a:p>
            <a:pPr lvl="1"/>
            <a:r>
              <a:rPr lang="fr-FR"/>
              <a:t>Import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42B7B-3C63-7342-B85E-2CFBDF79DF52}"/>
              </a:ext>
            </a:extLst>
          </p:cNvPr>
          <p:cNvSpPr txBox="1">
            <a:spLocks/>
          </p:cNvSpPr>
          <p:nvPr/>
        </p:nvSpPr>
        <p:spPr>
          <a:xfrm>
            <a:off x="4879694" y="1524684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J3</a:t>
            </a:r>
          </a:p>
          <a:p>
            <a:pPr lvl="1"/>
            <a:r>
              <a:rPr lang="fr-FR"/>
              <a:t>Pandas</a:t>
            </a:r>
          </a:p>
          <a:p>
            <a:pPr lvl="1"/>
            <a:r>
              <a:rPr lang="fr-FR"/>
              <a:t>File formats</a:t>
            </a:r>
          </a:p>
          <a:p>
            <a:pPr lvl="1"/>
            <a:r>
              <a:rPr lang="fr-FR"/>
              <a:t>Dataframes : subset, </a:t>
            </a:r>
            <a:r>
              <a:rPr lang="en-US"/>
              <a:t>concat, merge, groupby, apply</a:t>
            </a:r>
          </a:p>
          <a:p>
            <a:pPr marL="0" indent="0">
              <a:buNone/>
            </a:pPr>
            <a:r>
              <a:rPr lang="en-US" b="1"/>
              <a:t>Projet Corpus Twitter</a:t>
            </a:r>
          </a:p>
          <a:p>
            <a:r>
              <a:rPr lang="fr-FR"/>
              <a:t>J4 API &amp; web</a:t>
            </a:r>
          </a:p>
          <a:p>
            <a:pPr lvl="1"/>
            <a:r>
              <a:rPr lang="fr-FR"/>
              <a:t>Twitter API</a:t>
            </a:r>
          </a:p>
          <a:p>
            <a:pPr lvl="1"/>
            <a:r>
              <a:rPr lang="fr-FR"/>
              <a:t>Htpp request</a:t>
            </a:r>
          </a:p>
          <a:p>
            <a:pPr lvl="1"/>
            <a:r>
              <a:rPr lang="fr-FR"/>
              <a:t>wget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BACDC-9000-404D-84D9-C026BD9CE9CD}"/>
              </a:ext>
            </a:extLst>
          </p:cNvPr>
          <p:cNvSpPr txBox="1">
            <a:spLocks/>
          </p:cNvSpPr>
          <p:nvPr/>
        </p:nvSpPr>
        <p:spPr>
          <a:xfrm>
            <a:off x="8623139" y="1548618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J5</a:t>
            </a:r>
          </a:p>
          <a:p>
            <a:pPr lvl="1"/>
            <a:r>
              <a:rPr lang="fr-FR"/>
              <a:t>NLP avec NLTK</a:t>
            </a:r>
          </a:p>
          <a:p>
            <a:pPr lvl="1"/>
            <a:endParaRPr lang="en-US"/>
          </a:p>
          <a:p>
            <a:r>
              <a:rPr lang="fr-FR"/>
              <a:t>J6 </a:t>
            </a:r>
          </a:p>
          <a:p>
            <a:pPr lvl="1"/>
            <a:r>
              <a:rPr lang="fr-FR"/>
              <a:t>Visualization</a:t>
            </a:r>
          </a:p>
          <a:p>
            <a:pPr lvl="1"/>
            <a:r>
              <a:rPr lang="fr-FR"/>
              <a:t>Web scraping avec Beautiful soup</a:t>
            </a:r>
          </a:p>
          <a:p>
            <a:pPr lvl="1"/>
            <a:r>
              <a:rPr lang="fr-FR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363020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11DB-AF29-1747-9103-07F0CCD2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d'hier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3857E-FF1B-CF4E-ABCF-D9512AE1E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496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19664" cy="1947722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def ma_fonction(des_parametres):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&lt;des choses se passent&gt;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return &lt;un resultat&gt;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1" y="4024030"/>
            <a:ext cx="4949142" cy="193899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Operations répetitive et fréquente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Rendre le code plus lisible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Réutiliser une opération dans plusieurs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D496B-D395-B54C-A83F-EACBD90041FC}"/>
              </a:ext>
            </a:extLst>
          </p:cNvPr>
          <p:cNvSpPr/>
          <p:nvPr/>
        </p:nvSpPr>
        <p:spPr>
          <a:xfrm>
            <a:off x="6183292" y="4024029"/>
            <a:ext cx="5877528" cy="230832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Exemples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Traitement des donnees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Ouverture de fichiers avec verification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Transformations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Calculs et mesures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220225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 exemples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821"/>
            <a:ext cx="12192000" cy="39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9" y="2272419"/>
            <a:ext cx="9691868" cy="3145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1EF45-5848-504B-B173-EBDA7CB007B6}"/>
              </a:ext>
            </a:extLst>
          </p:cNvPr>
          <p:cNvSpPr txBox="1"/>
          <p:nvPr/>
        </p:nvSpPr>
        <p:spPr>
          <a:xfrm>
            <a:off x="2013995" y="1506022"/>
            <a:ext cx="197996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Nom de la fonction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869E3-B3B9-7E4D-BA53-FDE256FF1C96}"/>
              </a:ext>
            </a:extLst>
          </p:cNvPr>
          <p:cNvSpPr txBox="1"/>
          <p:nvPr/>
        </p:nvSpPr>
        <p:spPr>
          <a:xfrm>
            <a:off x="5399078" y="1215157"/>
            <a:ext cx="13938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Paramètre(s)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7F334-8499-7846-A1C0-64EFE579E6A5}"/>
              </a:ext>
            </a:extLst>
          </p:cNvPr>
          <p:cNvSpPr txBox="1"/>
          <p:nvPr/>
        </p:nvSpPr>
        <p:spPr>
          <a:xfrm>
            <a:off x="7959012" y="1506022"/>
            <a:ext cx="155369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Commentaires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B95BE3-F6AB-F84E-B413-38DD047EB325}"/>
              </a:ext>
            </a:extLst>
          </p:cNvPr>
          <p:cNvCxnSpPr>
            <a:stCxn id="6" idx="2"/>
          </p:cNvCxnSpPr>
          <p:nvPr/>
        </p:nvCxnSpPr>
        <p:spPr>
          <a:xfrm flipH="1">
            <a:off x="6792921" y="1875354"/>
            <a:ext cx="1942939" cy="1064616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C5398B-069B-0944-B0F8-71C0DDC91085}"/>
              </a:ext>
            </a:extLst>
          </p:cNvPr>
          <p:cNvCxnSpPr>
            <a:cxnSpLocks/>
          </p:cNvCxnSpPr>
          <p:nvPr/>
        </p:nvCxnSpPr>
        <p:spPr>
          <a:xfrm flipH="1">
            <a:off x="4951828" y="1584489"/>
            <a:ext cx="1267400" cy="823173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5BE27B-5022-5A41-8D64-276F00AF12F7}"/>
              </a:ext>
            </a:extLst>
          </p:cNvPr>
          <p:cNvCxnSpPr>
            <a:cxnSpLocks/>
          </p:cNvCxnSpPr>
          <p:nvPr/>
        </p:nvCxnSpPr>
        <p:spPr>
          <a:xfrm>
            <a:off x="2882038" y="1860832"/>
            <a:ext cx="228697" cy="546830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DC208C-F4D9-3B4E-A074-7A17A313E328}"/>
              </a:ext>
            </a:extLst>
          </p:cNvPr>
          <p:cNvSpPr txBox="1"/>
          <p:nvPr/>
        </p:nvSpPr>
        <p:spPr>
          <a:xfrm>
            <a:off x="2413813" y="5895175"/>
            <a:ext cx="8206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Return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70E9CF-6A83-B543-A936-4185D460699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413816" y="5243333"/>
            <a:ext cx="410302" cy="651842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C6210E-DF67-BF49-8AFC-9F24476734C3}"/>
              </a:ext>
            </a:extLst>
          </p:cNvPr>
          <p:cNvSpPr/>
          <p:nvPr/>
        </p:nvSpPr>
        <p:spPr>
          <a:xfrm>
            <a:off x="6096001" y="4085863"/>
            <a:ext cx="605742" cy="1157470"/>
          </a:xfrm>
          <a:prstGeom prst="rightBrace">
            <a:avLst>
              <a:gd name="adj1" fmla="val 8333"/>
              <a:gd name="adj2" fmla="val 51163"/>
            </a:avLst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F6CDE-56FD-B34B-8D2C-1C64E0B3D66A}"/>
              </a:ext>
            </a:extLst>
          </p:cNvPr>
          <p:cNvSpPr txBox="1"/>
          <p:nvPr/>
        </p:nvSpPr>
        <p:spPr>
          <a:xfrm>
            <a:off x="6987542" y="4479932"/>
            <a:ext cx="206056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Corps de la fonction</a:t>
            </a:r>
          </a:p>
        </p:txBody>
      </p:sp>
    </p:spTree>
    <p:extLst>
      <p:ext uri="{BB962C8B-B14F-4D97-AF65-F5344CB8AC3E}">
        <p14:creationId xmlns:p14="http://schemas.microsoft.com/office/powerpoint/2010/main" val="707082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62328" cy="1658355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Ecrire une fonction qui prends une string en entree et qui retourne la liste de tous les mots unique.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FF8D2E-1098-5F47-B302-ECE2EE4538FB}"/>
              </a:ext>
            </a:extLst>
          </p:cNvPr>
          <p:cNvSpPr txBox="1">
            <a:spLocks/>
          </p:cNvSpPr>
          <p:nvPr/>
        </p:nvSpPr>
        <p:spPr>
          <a:xfrm>
            <a:off x="838199" y="3806825"/>
            <a:ext cx="9162328" cy="1658355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Ecrire une fonction qui prends une string en entree et un nombre  et qui en enleve tous les mots plus court que ce nombre.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100688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632C-D071-454F-9232-0FB5073C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Portee des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21AB9-CE39-384A-BFB9-0DB21246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75"/>
            <a:ext cx="12192000" cy="65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7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C52D-0344-F947-96B6-76E1246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probleme avec les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C983-FAD5-5C44-9E37-D8550E7A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4195" cy="2156066"/>
          </a:xfrm>
        </p:spPr>
        <p:txBody>
          <a:bodyPr/>
          <a:lstStyle/>
          <a:p>
            <a:r>
              <a:rPr lang="fr-FR"/>
              <a:t>Les loops imbriqués prennent du temps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k in &lt;une grande liste avec des milliers de trucs&gt;: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i in &lt;autre grande liste&gt;: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 une operation qui prend du temps &gt;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714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832930-6E17-D747-91B1-7F07BA802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6"/>
            <a:ext cx="11176324" cy="2734800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On remplace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[]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elt in une_liste: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nouvelle_liste.append(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(elt))</a:t>
            </a:r>
          </a:p>
          <a:p>
            <a:r>
              <a:rPr lang="fr-FR">
                <a:cs typeface="Courier New" panose="02070309020205020404" pitchFamily="49" charset="0"/>
              </a:rPr>
              <a:t>Par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[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 for elt in une_liste]</a:t>
            </a:r>
            <a:endParaRPr lang="fr-FR">
              <a:cs typeface="Courier New" panose="02070309020205020404" pitchFamily="49" charset="0"/>
            </a:endParaRPr>
          </a:p>
          <a:p>
            <a:endParaRPr lang="fr-FR">
              <a:cs typeface="Courier New" panose="02070309020205020404" pitchFamily="49" charset="0"/>
            </a:endParaRP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fr-FR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04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926CF9-84D3-1348-8C32-3537074BB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1825626"/>
            <a:ext cx="11972081" cy="1774101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phrase = "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Une phrase avec DES Majuscules à la MauVAISE plaCe.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tokens = [ mot.lower() for mot in phrase.split(' ')  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phrase = ' '.join(tokens)</a:t>
            </a:r>
          </a:p>
          <a:p>
            <a:pPr lvl="2"/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80FAFF-639E-424D-8AEE-1BE13F51304C}"/>
              </a:ext>
            </a:extLst>
          </p:cNvPr>
          <p:cNvSpPr txBox="1">
            <a:spLocks/>
          </p:cNvSpPr>
          <p:nvPr/>
        </p:nvSpPr>
        <p:spPr>
          <a:xfrm>
            <a:off x="219919" y="3922573"/>
            <a:ext cx="11972081" cy="1774101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phrase = "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Une phrase avec DES Majuscules à la MauVAISE plaCe.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tokens = [ m.lower() for m in phrase.split(' ') if len(m) &gt; 3 ]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phrase = ' '.join(tokens)</a:t>
            </a:r>
          </a:p>
          <a:p>
            <a:pPr lvl="2"/>
            <a:endParaRPr lang="fr-FR" sz="240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01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272E-55D3-F542-8593-10E2E337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BBAD-C2B6-664A-A1B8-E51F6523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Une liste de mots a enlever</a:t>
            </a:r>
          </a:p>
          <a:p>
            <a:r>
              <a:rPr lang="fr-FR"/>
              <a:t>Un text</a:t>
            </a:r>
          </a:p>
          <a:p>
            <a:r>
              <a:rPr lang="fr-FR"/>
              <a:t>En une seule ligne afficher le text dont les mots a enlever ont été tous supprimés</a:t>
            </a:r>
          </a:p>
          <a:p>
            <a:r>
              <a:rPr lang="fr-FR"/>
              <a:t>En une seule ligne capitaliser tous les mots d'une phrase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28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42E9-FD97-F14E-9F33-002BCDD9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python, python, pourquoi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D1D18-12DA-C944-AE4B-F0EBDC62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69586" cy="4351338"/>
          </a:xfrm>
        </p:spPr>
        <p:txBody>
          <a:bodyPr/>
          <a:lstStyle/>
          <a:p>
            <a:r>
              <a:rPr lang="fr-FR"/>
              <a:t>Beaucoup d’applications: web, data science, scientific, …</a:t>
            </a:r>
          </a:p>
          <a:p>
            <a:r>
              <a:rPr lang="fr-FR"/>
              <a:t>Créé en 1991 par Guido von Rossum! 30 ans déjà!</a:t>
            </a:r>
          </a:p>
          <a:p>
            <a:r>
              <a:rPr lang="fr-FR"/>
              <a:t>130.000 packages et librairies</a:t>
            </a:r>
          </a:p>
          <a:p>
            <a:r>
              <a:rPr lang="fr-FR">
                <a:hlinkClick r:id="rId2"/>
              </a:rPr>
              <a:t>Duck typing</a:t>
            </a:r>
            <a:r>
              <a:rPr lang="fr-FR"/>
              <a:t>, pas de compilation, pas de ; ou de {}</a:t>
            </a:r>
          </a:p>
          <a:p>
            <a:r>
              <a:rPr lang="fr-FR"/>
              <a:t>Indentation =&gt; le code est lisible</a:t>
            </a:r>
          </a:p>
          <a:p>
            <a:r>
              <a:rPr lang="fr-FR"/>
              <a:t>Performances</a:t>
            </a:r>
          </a:p>
          <a:p>
            <a:r>
              <a:rPr lang="fr-FR"/>
              <a:t>Mais il y a des surprises, des incoherences, des idioms, …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153E1-A402-C449-B133-395022BD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86" y="1825625"/>
            <a:ext cx="2832834" cy="42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5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8BD3-785A-4D47-9BA4-7CC1D92F2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517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81E4-678A-C641-AC26-290708C0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1BF3-05F0-654A-BC53-856CA9D3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Csv, json, excel, text</a:t>
            </a:r>
          </a:p>
        </p:txBody>
      </p:sp>
    </p:spTree>
    <p:extLst>
      <p:ext uri="{BB962C8B-B14F-4D97-AF65-F5344CB8AC3E}">
        <p14:creationId xmlns:p14="http://schemas.microsoft.com/office/powerpoint/2010/main" val="408810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D7E3-27BD-E644-9C50-334A45AC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la croissance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CE38A-8485-9646-B19E-12BED0E1B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607" y="1507712"/>
            <a:ext cx="5447460" cy="46692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A5CA9E-2561-7D4C-89B1-7C84B66B8CF6}"/>
              </a:ext>
            </a:extLst>
          </p:cNvPr>
          <p:cNvSpPr/>
          <p:nvPr/>
        </p:nvSpPr>
        <p:spPr>
          <a:xfrm>
            <a:off x="2568165" y="6176963"/>
            <a:ext cx="722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368199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3288-2494-CE40-8484-9D27E0A2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3C5B4-F723-C140-AB1A-C3B680C0E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883" y="830608"/>
            <a:ext cx="7462234" cy="5432507"/>
          </a:xfrm>
        </p:spPr>
      </p:pic>
    </p:spTree>
    <p:extLst>
      <p:ext uri="{BB962C8B-B14F-4D97-AF65-F5344CB8AC3E}">
        <p14:creationId xmlns:p14="http://schemas.microsoft.com/office/powerpoint/2010/main" val="288133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4B30-BFE3-E748-9AAD-50119038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Cool example of a python script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 few lines dans un notebook </a:t>
            </a:r>
          </a:p>
          <a:p>
            <a:r>
              <a:rPr lang="fr-FR"/>
              <a:t>Paris, les arbres ? Light exploration, hist, transformation, …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339B-B5D3-9845-9078-36B8FF25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Avez-vous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1333-5736-FF4A-B55C-EF0F7DAA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Dans un terminal 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endParaRPr lang="fr-FR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23C6-42BC-A442-B4D6-F6B23CCA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771"/>
            <a:ext cx="12192000" cy="28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891</TotalTime>
  <Words>1809</Words>
  <Application>Microsoft Macintosh PowerPoint</Application>
  <PresentationFormat>Widescreen</PresentationFormat>
  <Paragraphs>337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Brush Script MT</vt:lpstr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Présentations</vt:lpstr>
      <vt:lpstr>But des 2 semaines</vt:lpstr>
      <vt:lpstr>Programme des 2 semaines</vt:lpstr>
      <vt:lpstr>Python, python, python, pourquoi python ?</vt:lpstr>
      <vt:lpstr>Python, la croissance</vt:lpstr>
      <vt:lpstr>PowerPoint Presentation</vt:lpstr>
      <vt:lpstr>Cool example of a python script </vt:lpstr>
      <vt:lpstr>Avez-vous python ?</vt:lpstr>
      <vt:lpstr>Installer Anaconda</vt:lpstr>
      <vt:lpstr>Install Anaconda</vt:lpstr>
      <vt:lpstr>Verifier l’installation</vt:lpstr>
      <vt:lpstr>Jupyter - iPython</vt:lpstr>
      <vt:lpstr>Demo jupyter notebooks</vt:lpstr>
      <vt:lpstr>Ecrire du code</vt:lpstr>
      <vt:lpstr>PowerPoint Presentation</vt:lpstr>
      <vt:lpstr>Hello world, variables</vt:lpstr>
      <vt:lpstr>PowerPoint Presentation</vt:lpstr>
      <vt:lpstr>PowerPoint Presentation</vt:lpstr>
      <vt:lpstr>Boolean et logique conditionnelle</vt:lpstr>
      <vt:lpstr>PowerPoint Presentation</vt:lpstr>
      <vt:lpstr>PowerPoint Presentation</vt:lpstr>
      <vt:lpstr>PowerPoint Presentation</vt:lpstr>
      <vt:lpstr>Stackoverflow: the real reason why google was invented!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Split: pour tokenizer </vt:lpstr>
      <vt:lpstr>Wrap up</vt:lpstr>
      <vt:lpstr>Resources</vt:lpstr>
      <vt:lpstr>J2</vt:lpstr>
      <vt:lpstr>Python </vt:lpstr>
      <vt:lpstr>Recap d'hier</vt:lpstr>
      <vt:lpstr>Fonctions</vt:lpstr>
      <vt:lpstr>Fonctions exemples</vt:lpstr>
      <vt:lpstr>Fonction</vt:lpstr>
      <vt:lpstr>A vous</vt:lpstr>
      <vt:lpstr>Portee des variables</vt:lpstr>
      <vt:lpstr>Le probleme avec les loops</vt:lpstr>
      <vt:lpstr>List comprehensions</vt:lpstr>
      <vt:lpstr>List comprehensions</vt:lpstr>
      <vt:lpstr>A vous</vt:lpstr>
      <vt:lpstr>Dictionnaires</vt:lpstr>
      <vt:lpstr>File formats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126</cp:revision>
  <dcterms:created xsi:type="dcterms:W3CDTF">2018-09-01T11:13:13Z</dcterms:created>
  <dcterms:modified xsi:type="dcterms:W3CDTF">2018-09-02T02:05:03Z</dcterms:modified>
</cp:coreProperties>
</file>